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7559675" cy="106918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968" y="-13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/>
          <p:nvPr/>
        </p:nvPicPr>
        <p:blipFill>
          <a:blip r:embed="rId14" cstate="print"/>
          <a:stretch/>
        </p:blipFill>
        <p:spPr>
          <a:xfrm>
            <a:off x="3708000" y="4809960"/>
            <a:ext cx="1726920" cy="33228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52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hr-HR" sz="18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520" cy="298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Sedma razina konture</a:t>
            </a:r>
          </a:p>
        </p:txBody>
      </p:sp>
      <p:pic>
        <p:nvPicPr>
          <p:cNvPr id="6" name="Picture 5" descr="GEA-2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/>
          <p:nvPr/>
        </p:nvPicPr>
        <p:blipFill>
          <a:blip r:embed="rId14" cstate="print"/>
          <a:stretch/>
        </p:blipFill>
        <p:spPr>
          <a:xfrm>
            <a:off x="3708000" y="4809960"/>
            <a:ext cx="1726920" cy="33228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 dirty="0">
                <a:latin typeface="Arial"/>
              </a:rPr>
              <a:t>Kliknite za uređivanje oblika naslova teksta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konture</a:t>
            </a:r>
          </a:p>
        </p:txBody>
      </p:sp>
      <p:pic>
        <p:nvPicPr>
          <p:cNvPr id="6" name="Picture 5" descr="GEA-2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/>
          <p:cNvPicPr/>
          <p:nvPr/>
        </p:nvPicPr>
        <p:blipFill>
          <a:blip r:embed="rId14" cstate="print"/>
          <a:stretch/>
        </p:blipFill>
        <p:spPr>
          <a:xfrm>
            <a:off x="3708000" y="4809960"/>
            <a:ext cx="1726920" cy="332280"/>
          </a:xfrm>
          <a:prstGeom prst="rect">
            <a:avLst/>
          </a:prstGeom>
          <a:ln>
            <a:noFill/>
          </a:ln>
        </p:spPr>
      </p:pic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 dirty="0">
                <a:latin typeface="Arial"/>
              </a:rPr>
              <a:t>Kliknite za uređivanje oblika naslova teksta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konture</a:t>
            </a:r>
          </a:p>
        </p:txBody>
      </p:sp>
      <p:pic>
        <p:nvPicPr>
          <p:cNvPr id="6" name="Picture 5" descr="GEA-2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worldometers.info/" TargetMode="Externa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zs.hr/" TargetMode="Externa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685800" y="1597680"/>
            <a:ext cx="7770960" cy="110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1371600" y="2914560"/>
            <a:ext cx="6399360" cy="131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3"/>
          <p:cNvSpPr/>
          <p:nvPr/>
        </p:nvSpPr>
        <p:spPr>
          <a:xfrm>
            <a:off x="457200" y="792000"/>
            <a:ext cx="8228160" cy="67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r-HR" sz="4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Naseljenost svijeta</a:t>
            </a:r>
            <a:endParaRPr lang="hr-HR" sz="4400" b="0" strike="noStrike" spc="-1">
              <a:latin typeface="Arial"/>
            </a:endParaRPr>
          </a:p>
        </p:txBody>
      </p:sp>
      <p:sp>
        <p:nvSpPr>
          <p:cNvPr id="123" name="CustomShape 4"/>
          <p:cNvSpPr/>
          <p:nvPr/>
        </p:nvSpPr>
        <p:spPr>
          <a:xfrm>
            <a:off x="5724128" y="2359044"/>
            <a:ext cx="2961592" cy="18158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endParaRPr lang="hr-H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r-H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r-H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r-H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</a:t>
            </a:r>
            <a:r>
              <a:rPr lang="hr-HR" sz="3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Stanovništvo </a:t>
            </a:r>
            <a:endParaRPr lang="hr-HR" sz="3200" b="0" strike="noStrike" spc="-1" dirty="0">
              <a:latin typeface="Arial"/>
            </a:endParaRPr>
          </a:p>
        </p:txBody>
      </p:sp>
      <p:pic>
        <p:nvPicPr>
          <p:cNvPr id="1027" name="Picture 3" descr="D:\2019\2019\natjecaj exp 2019\GEA 2 udzbenik\GEA 2_4 poglavlje Folder\Links\shutterstock_604150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9163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2"/>
          <p:cNvPicPr/>
          <p:nvPr/>
        </p:nvPicPr>
        <p:blipFill>
          <a:blip r:embed="rId2" cstate="print"/>
          <a:stretch/>
        </p:blipFill>
        <p:spPr>
          <a:xfrm>
            <a:off x="311400" y="760320"/>
            <a:ext cx="7247880" cy="4206960"/>
          </a:xfrm>
          <a:prstGeom prst="rect">
            <a:avLst/>
          </a:prstGeom>
          <a:ln>
            <a:noFill/>
          </a:ln>
        </p:spPr>
      </p:pic>
      <p:sp>
        <p:nvSpPr>
          <p:cNvPr id="189" name="Line 1"/>
          <p:cNvSpPr/>
          <p:nvPr/>
        </p:nvSpPr>
        <p:spPr>
          <a:xfrm>
            <a:off x="2880000" y="1872000"/>
            <a:ext cx="72000" cy="7200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1368000" y="1800000"/>
            <a:ext cx="1511280" cy="427320"/>
          </a:xfrm>
          <a:prstGeom prst="rect">
            <a:avLst/>
          </a:prstGeom>
          <a:solidFill>
            <a:srgbClr val="E6B9B8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2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SI SAD-a</a:t>
            </a:r>
            <a:endParaRPr lang="hr-HR" sz="2400" b="0" strike="noStrike" spc="-1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3096000" y="1512000"/>
            <a:ext cx="1928160" cy="713520"/>
          </a:xfrm>
          <a:prstGeom prst="rect">
            <a:avLst/>
          </a:prstGeom>
          <a:solidFill>
            <a:srgbClr val="E6B9B8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2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Zapadna Europa</a:t>
            </a:r>
            <a:endParaRPr lang="hr-HR" sz="2400" b="0" strike="noStrike" spc="-1"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4248000" y="2376000"/>
            <a:ext cx="2159280" cy="719280"/>
          </a:xfrm>
          <a:prstGeom prst="rect">
            <a:avLst/>
          </a:prstGeom>
          <a:solidFill>
            <a:srgbClr val="E6B9B8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2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Jugoistočna Azija</a:t>
            </a:r>
            <a:endParaRPr lang="hr-HR" sz="2400" b="0" strike="noStrike" spc="-1">
              <a:latin typeface="Arial"/>
            </a:endParaRPr>
          </a:p>
        </p:txBody>
      </p:sp>
      <p:sp>
        <p:nvSpPr>
          <p:cNvPr id="193" name="CustomShape 5"/>
          <p:cNvSpPr/>
          <p:nvPr/>
        </p:nvSpPr>
        <p:spPr>
          <a:xfrm>
            <a:off x="5559480" y="1728000"/>
            <a:ext cx="1927800" cy="647280"/>
          </a:xfrm>
          <a:prstGeom prst="rect">
            <a:avLst/>
          </a:prstGeom>
          <a:solidFill>
            <a:srgbClr val="E6B9B8"/>
          </a:solidFill>
          <a:ln w="255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2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Istočna Azija</a:t>
            </a:r>
            <a:endParaRPr lang="hr-HR" sz="2400" b="0" strike="noStrike" spc="-1">
              <a:latin typeface="Arial"/>
            </a:endParaRPr>
          </a:p>
        </p:txBody>
      </p:sp>
      <p:sp>
        <p:nvSpPr>
          <p:cNvPr id="195" name="CustomShape 6"/>
          <p:cNvSpPr/>
          <p:nvPr/>
        </p:nvSpPr>
        <p:spPr>
          <a:xfrm>
            <a:off x="432000" y="72000"/>
            <a:ext cx="878328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3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- 4 područja najveće okupljenosti stanovništva: </a:t>
            </a:r>
            <a:endParaRPr lang="hr-HR" sz="3600" b="0" strike="noStrike" spc="-1"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3435846"/>
            <a:ext cx="6264696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i="1" dirty="0" smtClean="0"/>
              <a:t>Potražite </a:t>
            </a:r>
            <a:r>
              <a:rPr lang="hr-HR" i="1" dirty="0"/>
              <a:t>na geografskoj karti u atlasu koji su gradovi obilježeni kao najveći u svakom od tih najgušće naseljenih područja. Polovica čovječanstva živi u istočnoj i u južnoj Aziji, poglavito u dvjema najmnogoljudnijim državama svijeta. Koje su to dvije države? 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467544" y="113159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hr-HR" sz="4400" b="0" strike="noStrike" spc="-1" dirty="0">
                <a:latin typeface="Times New Roman"/>
              </a:rPr>
              <a:t>Ponovimo</a:t>
            </a:r>
          </a:p>
        </p:txBody>
      </p:sp>
      <p:sp>
        <p:nvSpPr>
          <p:cNvPr id="197" name="TextShape 2"/>
          <p:cNvSpPr txBox="1"/>
          <p:nvPr/>
        </p:nvSpPr>
        <p:spPr>
          <a:xfrm>
            <a:off x="251520" y="216054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 dirty="0">
                <a:latin typeface="Times New Roman"/>
              </a:rPr>
              <a:t>Riješite zadatke u RB.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57200" y="205200"/>
            <a:ext cx="8228520" cy="85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2"/>
          <p:cNvSpPr/>
          <p:nvPr/>
        </p:nvSpPr>
        <p:spPr>
          <a:xfrm>
            <a:off x="504000" y="1224000"/>
            <a:ext cx="8228520" cy="298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U kojem toplinskom pojasu živi najviše ljudi?</a:t>
            </a:r>
            <a:endParaRPr lang="hr-HR" sz="26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3/4 svjetskog stanovništva živi u sjevernom umjerenom pojasu</a:t>
            </a:r>
            <a:endParaRPr lang="hr-HR" sz="26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6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O čemu ovisi gustoća naseljenosti? </a:t>
            </a:r>
            <a:endParaRPr lang="hr-HR" sz="26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Pitka voda, plodno tlo, reljef (nizine su naseljenije), obale toplih mora, društvena i gospodarska razvijenost</a:t>
            </a:r>
            <a:endParaRPr lang="hr-HR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457200" y="1203480"/>
            <a:ext cx="8228520" cy="298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Izradila: Marija Ros Kozarić, prof.</a:t>
            </a:r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95536" y="699542"/>
            <a:ext cx="8228160" cy="16619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r-HR" sz="3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Nakon ovog sata moći </a:t>
            </a:r>
            <a:r>
              <a:rPr lang="hr-HR" sz="3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ćeš..</a:t>
            </a:r>
            <a:r>
              <a:rPr lang="hr-HR" sz="3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hr-HR" sz="3600" b="0" strike="noStrike" spc="-1" dirty="0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395536" y="1707654"/>
            <a:ext cx="8228520" cy="298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1000"/>
          </a:bodyPr>
          <a:lstStyle/>
          <a:p>
            <a:pPr>
              <a:lnSpc>
                <a:spcPct val="115000"/>
              </a:lnSpc>
            </a:pPr>
            <a:r>
              <a:rPr lang="hr-HR" sz="3200" b="0" strike="noStrike" spc="-1" dirty="0">
                <a:solidFill>
                  <a:srgbClr val="000000"/>
                </a:solidFill>
                <a:latin typeface="Barlow SK"/>
                <a:ea typeface="DejaVu Sans"/>
              </a:rPr>
              <a:t>–</a:t>
            </a:r>
            <a:r>
              <a:rPr lang="hr-HR" sz="3200" b="0" i="1" strike="noStrike" spc="-1" dirty="0">
                <a:solidFill>
                  <a:srgbClr val="000000"/>
                </a:solidFill>
                <a:latin typeface="Times New Roman"/>
                <a:ea typeface="Barlow SK"/>
              </a:rPr>
              <a:t>navesti približan broj stanovnika  u svijetu</a:t>
            </a:r>
            <a:endParaRPr lang="hr-HR" sz="32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hr-HR" sz="3200" b="0" i="1" strike="noStrike" spc="-1" dirty="0">
                <a:solidFill>
                  <a:srgbClr val="000000"/>
                </a:solidFill>
                <a:latin typeface="Times New Roman"/>
                <a:ea typeface="Barlow SK"/>
              </a:rPr>
              <a:t>- izračunati gustoću naseljenosti</a:t>
            </a:r>
            <a:endParaRPr lang="hr-HR" sz="32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hr-HR" sz="3200" b="0" i="1" strike="noStrike" spc="-1" dirty="0">
                <a:solidFill>
                  <a:srgbClr val="000000"/>
                </a:solidFill>
                <a:latin typeface="Times New Roman"/>
                <a:ea typeface="Barlow SK"/>
              </a:rPr>
              <a:t>- analizirati linijski dijagram kretanja broja stanovnika</a:t>
            </a:r>
            <a:endParaRPr lang="hr-HR" sz="32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hr-HR" sz="3200" b="0" i="1" strike="noStrike" spc="-1" dirty="0">
                <a:solidFill>
                  <a:srgbClr val="000000"/>
                </a:solidFill>
                <a:latin typeface="Times New Roman"/>
                <a:ea typeface="Barlow SK"/>
              </a:rPr>
              <a:t>- analizirati  tematske karte i navesti</a:t>
            </a:r>
            <a:endParaRPr lang="hr-HR" sz="3200" b="0" strike="noStrike" spc="-1" dirty="0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hr-HR" sz="3200" b="0" i="1" strike="noStrike" spc="-1" dirty="0">
                <a:solidFill>
                  <a:srgbClr val="000000"/>
                </a:solidFill>
                <a:latin typeface="Times New Roman"/>
                <a:ea typeface="Barlow SK"/>
              </a:rPr>
              <a:t> uzroke neravnomjerne naseljenosti</a:t>
            </a:r>
            <a:endParaRPr lang="hr-HR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57200" y="771480"/>
            <a:ext cx="8228160" cy="71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2"/>
          <p:cNvSpPr/>
          <p:nvPr/>
        </p:nvSpPr>
        <p:spPr>
          <a:xfrm>
            <a:off x="457200" y="1563480"/>
            <a:ext cx="8228160" cy="302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3"/>
          <p:cNvSpPr/>
          <p:nvPr/>
        </p:nvSpPr>
        <p:spPr>
          <a:xfrm>
            <a:off x="323528" y="771550"/>
            <a:ext cx="8228520" cy="48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r-HR" sz="3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Koliko je ljudi u svijetu?</a:t>
            </a:r>
            <a:endParaRPr lang="hr-HR" sz="3200" b="0" strike="noStrike" spc="-1" dirty="0">
              <a:latin typeface="Arial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457200" y="1203480"/>
            <a:ext cx="8228520" cy="298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6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https://www.worldometers.info/</a:t>
            </a:r>
            <a:endParaRPr lang="hr-HR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hr-HR" sz="2600" b="0" strike="noStrike" spc="-1">
              <a:latin typeface="Arial"/>
            </a:endParaRPr>
          </a:p>
        </p:txBody>
      </p:sp>
      <p:pic>
        <p:nvPicPr>
          <p:cNvPr id="131" name="Picture 130"/>
          <p:cNvPicPr/>
          <p:nvPr/>
        </p:nvPicPr>
        <p:blipFill>
          <a:blip r:embed="rId3" cstate="print"/>
          <a:stretch/>
        </p:blipFill>
        <p:spPr>
          <a:xfrm>
            <a:off x="1440000" y="1800000"/>
            <a:ext cx="6087600" cy="303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1203480"/>
            <a:ext cx="8228520" cy="298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7000"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popis stanovnika</a:t>
            </a:r>
            <a:endParaRPr lang="hr-HR" sz="32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U RH popis stanovnika provodi Državni zavod za statistiku (</a:t>
            </a:r>
            <a:r>
              <a:rPr lang="hr-HR" sz="3200" b="0" u="sng" strike="noStrike" spc="-1">
                <a:solidFill>
                  <a:srgbClr val="0000FF"/>
                </a:solidFill>
                <a:uFillTx/>
                <a:latin typeface="Times New Roman"/>
                <a:ea typeface="DejaVu Sans"/>
                <a:hlinkClick r:id="rId2"/>
              </a:rPr>
              <a:t>www.dzs.hr</a:t>
            </a:r>
            <a:r>
              <a:rPr lang="hr-HR" sz="3200" b="0" strike="noStrike" spc="-1">
                <a:solidFill>
                  <a:srgbClr val="0000FF"/>
                </a:solidFill>
                <a:latin typeface="Times New Roman"/>
                <a:ea typeface="DejaVu Sans"/>
              </a:rPr>
              <a:t>)- provodi se svakih 10 godina</a:t>
            </a:r>
            <a:endParaRPr lang="hr-HR" sz="32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i="1" strike="noStrike" spc="-1">
                <a:solidFill>
                  <a:srgbClr val="0000FF"/>
                </a:solidFill>
                <a:latin typeface="Times New Roman"/>
                <a:ea typeface="DejaVu Sans"/>
              </a:rPr>
              <a:t>Kada je bio zadnji popis stanovnika?</a:t>
            </a:r>
            <a:endParaRPr lang="hr-HR" sz="32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i="1" strike="noStrike" spc="-1">
                <a:solidFill>
                  <a:srgbClr val="0000FF"/>
                </a:solidFill>
                <a:latin typeface="Times New Roman"/>
                <a:ea typeface="DejaVu Sans"/>
              </a:rPr>
              <a:t>Kada će bit sljedeći?</a:t>
            </a:r>
            <a:endParaRPr lang="hr-H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/>
          <p:cNvPicPr/>
          <p:nvPr/>
        </p:nvPicPr>
        <p:blipFill>
          <a:blip r:embed="rId2" cstate="print"/>
          <a:stretch/>
        </p:blipFill>
        <p:spPr>
          <a:xfrm>
            <a:off x="0" y="0"/>
            <a:ext cx="5148064" cy="4026982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6012160" y="1275606"/>
            <a:ext cx="1845720" cy="28916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hr-HR" sz="2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danas </a:t>
            </a:r>
            <a:r>
              <a:rPr lang="hr-HR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na Zemlji živi oko 7,</a:t>
            </a:r>
            <a:r>
              <a:rPr lang="hr-HR" sz="26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7</a:t>
            </a:r>
            <a:r>
              <a:rPr lang="hr-HR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milijardi ljudi</a:t>
            </a:r>
            <a:endParaRPr lang="hr-H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(apsolutna naseljenost)</a:t>
            </a:r>
            <a:endParaRPr lang="hr-HR" sz="2600" b="0" strike="noStrike" spc="-1" dirty="0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0119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hr-HR" spc="-1" dirty="0">
                <a:solidFill>
                  <a:srgbClr val="000000"/>
                </a:solidFill>
                <a:latin typeface="Times New Roman"/>
              </a:rPr>
              <a:t>Izvor: https://www.un.org/en/sections/issues-depth/population/index.html</a:t>
            </a:r>
            <a:endParaRPr lang="hr-HR" spc="-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"/>
          <p:cNvPicPr/>
          <p:nvPr/>
        </p:nvPicPr>
        <p:blipFill>
          <a:blip r:embed="rId2" cstate="print"/>
          <a:stretch/>
        </p:blipFill>
        <p:spPr>
          <a:xfrm>
            <a:off x="95760" y="1008000"/>
            <a:ext cx="6311520" cy="338328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6444208" y="843558"/>
            <a:ext cx="2484480" cy="4567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Radom u paru, analizirajući grafikon i čitajući tekst u udžbeniku str.76 odgovorite na pitanja:</a:t>
            </a:r>
            <a:endParaRPr lang="hr-H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1. Je li u početku broj stanovnika brzo ili sporo rastao?</a:t>
            </a:r>
            <a:endParaRPr lang="hr-H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2. Kada je zabilježen nagli porast stanovnika? </a:t>
            </a:r>
            <a:endParaRPr lang="hr-H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Koji su razlozi?</a:t>
            </a:r>
            <a:endParaRPr lang="hr-H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3. Koje su promjene vidljive u novije vrijeme?</a:t>
            </a:r>
            <a:endParaRPr lang="hr-H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 dirty="0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432000" y="4464000"/>
            <a:ext cx="302328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Kretanje broja stanovnika svijeta</a:t>
            </a:r>
            <a:endParaRPr lang="hr-HR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504000" y="648000"/>
            <a:ext cx="8228520" cy="298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relativna naseljenost (gustoća naseljenosti)</a:t>
            </a:r>
            <a:endParaRPr lang="hr-H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hr-HR" sz="3200" b="0" strike="noStrike" spc="-1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936000" y="1173600"/>
            <a:ext cx="3599640" cy="359964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1" name="Group 3"/>
          <p:cNvGrpSpPr/>
          <p:nvPr/>
        </p:nvGrpSpPr>
        <p:grpSpPr>
          <a:xfrm>
            <a:off x="1008000" y="1273320"/>
            <a:ext cx="3560040" cy="3499920"/>
            <a:chOff x="1008000" y="1273320"/>
            <a:chExt cx="3560040" cy="3499920"/>
          </a:xfrm>
        </p:grpSpPr>
        <p:pic>
          <p:nvPicPr>
            <p:cNvPr id="142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1062000" y="127332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1548720" y="127332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4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2032560" y="129384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5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2519280" y="129384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1051920" y="200340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7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1538640" y="200340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8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2022480" y="202392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9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2509200" y="202392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0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1040760" y="269316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1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1527480" y="269316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2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2011320" y="271368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3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2498040" y="271368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4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1030680" y="342324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5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1517400" y="342324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6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2001240" y="344376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7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2487960" y="344376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8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3041280" y="130392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9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3528000" y="130392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0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4011840" y="132480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1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1008000" y="411444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2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3031200" y="203436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3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3517920" y="203436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4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4001760" y="205488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5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1494720" y="411444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6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3020040" y="272412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7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3506760" y="272412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8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3495960" y="411444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1981440" y="411444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3009960" y="345420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3496680" y="345420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3009240" y="411444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2468160" y="411444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4036680" y="274464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4036680" y="3454920"/>
              <a:ext cx="531360" cy="65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4"/>
            <p:cNvPicPr/>
            <p:nvPr/>
          </p:nvPicPr>
          <p:blipFill>
            <a:blip r:embed="rId2" cstate="print"/>
            <a:srcRect l="28130" t="10420" r="28130" b="12507"/>
            <a:stretch/>
          </p:blipFill>
          <p:spPr>
            <a:xfrm>
              <a:off x="3982680" y="4114440"/>
              <a:ext cx="531360" cy="6588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7" name="CustomShape 4"/>
          <p:cNvSpPr/>
          <p:nvPr/>
        </p:nvSpPr>
        <p:spPr>
          <a:xfrm>
            <a:off x="4857840" y="1151640"/>
            <a:ext cx="3599640" cy="359964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8" name="Picture 2"/>
          <p:cNvPicPr/>
          <p:nvPr/>
        </p:nvPicPr>
        <p:blipFill>
          <a:blip r:embed="rId2" cstate="print"/>
          <a:srcRect l="26673" t="8885" r="26673" b="11115"/>
          <a:stretch/>
        </p:blipFill>
        <p:spPr>
          <a:xfrm>
            <a:off x="4901040" y="1296000"/>
            <a:ext cx="642240" cy="826200"/>
          </a:xfrm>
          <a:prstGeom prst="rect">
            <a:avLst/>
          </a:prstGeom>
          <a:ln>
            <a:noFill/>
          </a:ln>
        </p:spPr>
      </p:pic>
      <p:pic>
        <p:nvPicPr>
          <p:cNvPr id="179" name="Picture 2"/>
          <p:cNvPicPr/>
          <p:nvPr/>
        </p:nvPicPr>
        <p:blipFill>
          <a:blip r:embed="rId2" cstate="print"/>
          <a:srcRect l="26673" t="8885" r="26673" b="11115"/>
          <a:stretch/>
        </p:blipFill>
        <p:spPr>
          <a:xfrm>
            <a:off x="5616000" y="1261080"/>
            <a:ext cx="642240" cy="826200"/>
          </a:xfrm>
          <a:prstGeom prst="rect">
            <a:avLst/>
          </a:prstGeom>
          <a:ln>
            <a:noFill/>
          </a:ln>
        </p:spPr>
      </p:pic>
      <p:pic>
        <p:nvPicPr>
          <p:cNvPr id="180" name="Picture 2"/>
          <p:cNvPicPr/>
          <p:nvPr/>
        </p:nvPicPr>
        <p:blipFill>
          <a:blip r:embed="rId2" cstate="print"/>
          <a:srcRect l="26673" t="8885" r="26673" b="11115"/>
          <a:stretch/>
        </p:blipFill>
        <p:spPr>
          <a:xfrm>
            <a:off x="6269040" y="1261080"/>
            <a:ext cx="642240" cy="826200"/>
          </a:xfrm>
          <a:prstGeom prst="rect">
            <a:avLst/>
          </a:prstGeom>
          <a:ln>
            <a:noFill/>
          </a:ln>
        </p:spPr>
      </p:pic>
      <p:pic>
        <p:nvPicPr>
          <p:cNvPr id="181" name="Picture 2"/>
          <p:cNvPicPr/>
          <p:nvPr/>
        </p:nvPicPr>
        <p:blipFill>
          <a:blip r:embed="rId2" cstate="print"/>
          <a:srcRect l="26673" t="8885" r="26673" b="11115"/>
          <a:stretch/>
        </p:blipFill>
        <p:spPr>
          <a:xfrm>
            <a:off x="6984000" y="1261080"/>
            <a:ext cx="642240" cy="826200"/>
          </a:xfrm>
          <a:prstGeom prst="rect">
            <a:avLst/>
          </a:prstGeom>
          <a:ln>
            <a:noFill/>
          </a:ln>
        </p:spPr>
      </p:pic>
      <p:sp>
        <p:nvSpPr>
          <p:cNvPr id="182" name="CustomShape 5"/>
          <p:cNvSpPr/>
          <p:nvPr/>
        </p:nvSpPr>
        <p:spPr>
          <a:xfrm>
            <a:off x="367200" y="3381840"/>
            <a:ext cx="21528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gusta</a:t>
            </a:r>
            <a:endParaRPr lang="hr-HR" sz="1800" b="0" strike="noStrike" spc="-1">
              <a:latin typeface="Arial"/>
            </a:endParaRPr>
          </a:p>
        </p:txBody>
      </p:sp>
      <p:sp>
        <p:nvSpPr>
          <p:cNvPr id="183" name="CustomShape 6"/>
          <p:cNvSpPr/>
          <p:nvPr/>
        </p:nvSpPr>
        <p:spPr>
          <a:xfrm>
            <a:off x="8640000" y="3024000"/>
            <a:ext cx="143280" cy="200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rijetka</a:t>
            </a:r>
            <a:endParaRPr lang="hr-H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457200" y="205200"/>
            <a:ext cx="8228520" cy="85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2"/>
          <p:cNvSpPr/>
          <p:nvPr/>
        </p:nvSpPr>
        <p:spPr>
          <a:xfrm>
            <a:off x="457200" y="1203480"/>
            <a:ext cx="8228520" cy="298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6000"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Kako ćemo izračunati gustoću naseljenosti?</a:t>
            </a:r>
            <a:endParaRPr lang="hr-HR" sz="32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moramo znati podatke: broj stanovnika i površina u km</a:t>
            </a:r>
            <a:r>
              <a:rPr lang="hr-HR" sz="3200" b="0" i="1" strike="noStrike" spc="-1" dirty="0">
                <a:solidFill>
                  <a:srgbClr val="000000"/>
                </a:solidFill>
                <a:latin typeface="Arial"/>
                <a:ea typeface="Arial"/>
              </a:rPr>
              <a:t>²</a:t>
            </a:r>
            <a:endParaRPr lang="hr-H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hr-HR" sz="3200" b="0" strike="noStrike" spc="-1" dirty="0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gustoća naseljenosti= broj stanovnika/površina u km²</a:t>
            </a:r>
            <a:endParaRPr lang="hr-HR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" dur="5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2"/>
          <p:cNvPicPr/>
          <p:nvPr/>
        </p:nvPicPr>
        <p:blipFill>
          <a:blip r:embed="rId2" cstate="print"/>
          <a:stretch/>
        </p:blipFill>
        <p:spPr>
          <a:xfrm>
            <a:off x="122760" y="360000"/>
            <a:ext cx="6428880" cy="4508280"/>
          </a:xfrm>
          <a:prstGeom prst="rect">
            <a:avLst/>
          </a:prstGeom>
          <a:ln>
            <a:noFill/>
          </a:ln>
        </p:spPr>
      </p:pic>
      <p:sp>
        <p:nvSpPr>
          <p:cNvPr id="187" name="CustomShape 1"/>
          <p:cNvSpPr/>
          <p:nvPr/>
        </p:nvSpPr>
        <p:spPr>
          <a:xfrm>
            <a:off x="6480000" y="0"/>
            <a:ext cx="1943640" cy="557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000" b="0" strike="noStrike" spc="-1">
                <a:latin typeface="Times New Roman"/>
              </a:rPr>
              <a:t>Radom u paru analizirajte grafikon i odgovorite :</a:t>
            </a:r>
            <a:endParaRPr lang="hr-H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000" b="0" strike="noStrike" spc="-1">
                <a:latin typeface="Times New Roman"/>
              </a:rPr>
              <a:t>1. Koji kontinent ima najveću gustoću naseljenosti?</a:t>
            </a:r>
            <a:endParaRPr lang="hr-H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000" b="0" strike="noStrike" spc="-1">
                <a:latin typeface="Times New Roman"/>
              </a:rPr>
              <a:t>2. Koji kontinent je najrjeđe naseljen?</a:t>
            </a:r>
            <a:endParaRPr lang="hr-H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000" b="0" strike="noStrike" spc="-1">
                <a:latin typeface="Times New Roman"/>
              </a:rPr>
              <a:t>Pokušajte razmisliti zašto je tako.</a:t>
            </a:r>
            <a:endParaRPr lang="hr-H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000" b="0" strike="noStrike" spc="-1">
                <a:latin typeface="Times New Roman"/>
              </a:rPr>
              <a:t>3. Na kojem mjestu je Europa prema gustoći naseljenosti?</a:t>
            </a:r>
            <a:endParaRPr lang="hr-HR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339</Words>
  <Application>Microsoft Office PowerPoint</Application>
  <PresentationFormat>On-screen Show (16:9)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jloncar</dc:creator>
  <dc:description/>
  <cp:lastModifiedBy>sbp</cp:lastModifiedBy>
  <cp:revision>23</cp:revision>
  <dcterms:created xsi:type="dcterms:W3CDTF">2019-03-27T12:00:31Z</dcterms:created>
  <dcterms:modified xsi:type="dcterms:W3CDTF">2020-01-10T06:41:27Z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Prikaz na zaslonu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